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4B63E2-D8F7-411F-B448-C70EEEFC409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D0AD9D7-4858-4549-83B5-991E64168075}">
      <dgm:prSet phldrT="[نص]"/>
      <dgm:spPr/>
      <dgm:t>
        <a:bodyPr/>
        <a:lstStyle/>
        <a:p>
          <a:pPr rtl="1"/>
          <a:r>
            <a:rPr lang="ar-IQ" dirty="0" smtClean="0"/>
            <a:t>تقسيم الفطريات القرصية </a:t>
          </a:r>
          <a:endParaRPr lang="ar-SA" dirty="0"/>
        </a:p>
      </dgm:t>
    </dgm:pt>
    <dgm:pt modelId="{1A93C734-65F6-48CE-A151-FBAF4BEEA2AA}" type="parTrans" cxnId="{1195B3AA-2C04-44D9-B78A-2B3DE6270806}">
      <dgm:prSet/>
      <dgm:spPr/>
      <dgm:t>
        <a:bodyPr/>
        <a:lstStyle/>
        <a:p>
          <a:pPr rtl="1"/>
          <a:endParaRPr lang="ar-SA"/>
        </a:p>
      </dgm:t>
    </dgm:pt>
    <dgm:pt modelId="{7206456D-373B-4EA0-8F55-70574253E5C3}" type="sibTrans" cxnId="{1195B3AA-2C04-44D9-B78A-2B3DE6270806}">
      <dgm:prSet/>
      <dgm:spPr/>
      <dgm:t>
        <a:bodyPr/>
        <a:lstStyle/>
        <a:p>
          <a:pPr rtl="1"/>
          <a:endParaRPr lang="ar-SA"/>
        </a:p>
      </dgm:t>
    </dgm:pt>
    <dgm:pt modelId="{0A724665-1A99-4DC7-81B8-E97F75547272}">
      <dgm:prSet phldrT="[نص]"/>
      <dgm:spPr/>
      <dgm:t>
        <a:bodyPr/>
        <a:lstStyle/>
        <a:p>
          <a:pPr rtl="1"/>
          <a:r>
            <a:rPr lang="ar-IQ" dirty="0" smtClean="0"/>
            <a:t>ذات الغطاء </a:t>
          </a:r>
          <a:r>
            <a:rPr lang="en-US" dirty="0" err="1" smtClean="0"/>
            <a:t>Operculate</a:t>
          </a:r>
          <a:endParaRPr lang="ar-SA" dirty="0"/>
        </a:p>
      </dgm:t>
    </dgm:pt>
    <dgm:pt modelId="{7470531D-7784-44EF-831B-3CFED7F19F51}" type="parTrans" cxnId="{CCE3D574-774A-46F4-8D4A-F1DCAEAC78AF}">
      <dgm:prSet/>
      <dgm:spPr/>
      <dgm:t>
        <a:bodyPr/>
        <a:lstStyle/>
        <a:p>
          <a:pPr rtl="1"/>
          <a:endParaRPr lang="ar-SA"/>
        </a:p>
      </dgm:t>
    </dgm:pt>
    <dgm:pt modelId="{70FC4664-3E15-4EF2-AA08-CCBA727020A2}" type="sibTrans" cxnId="{CCE3D574-774A-46F4-8D4A-F1DCAEAC78AF}">
      <dgm:prSet/>
      <dgm:spPr/>
      <dgm:t>
        <a:bodyPr/>
        <a:lstStyle/>
        <a:p>
          <a:pPr rtl="1"/>
          <a:endParaRPr lang="ar-SA"/>
        </a:p>
      </dgm:t>
    </dgm:pt>
    <dgm:pt modelId="{C5099955-150E-45D0-B071-D115420158A7}">
      <dgm:prSet phldrT="[نص]"/>
      <dgm:spPr/>
      <dgm:t>
        <a:bodyPr/>
        <a:lstStyle/>
        <a:p>
          <a:pPr rtl="1"/>
          <a:r>
            <a:rPr lang="ar-IQ" dirty="0" smtClean="0"/>
            <a:t>ع</a:t>
          </a:r>
          <a:r>
            <a:rPr lang="ar-SA" dirty="0" smtClean="0"/>
            <a:t>د</a:t>
          </a:r>
          <a:r>
            <a:rPr lang="ar-IQ" dirty="0" err="1" smtClean="0"/>
            <a:t>يمة</a:t>
          </a:r>
          <a:r>
            <a:rPr lang="ar-IQ" dirty="0" smtClean="0"/>
            <a:t> الغطاء </a:t>
          </a:r>
          <a:r>
            <a:rPr lang="en-US" dirty="0" err="1" smtClean="0"/>
            <a:t>Inoperculate</a:t>
          </a:r>
          <a:endParaRPr lang="ar-SA" dirty="0"/>
        </a:p>
      </dgm:t>
    </dgm:pt>
    <dgm:pt modelId="{23F8EA90-FF25-4D55-A826-2B665AEFFA20}" type="parTrans" cxnId="{72B7F726-E3AE-4A82-95FA-DDFCFB7C7F61}">
      <dgm:prSet/>
      <dgm:spPr/>
      <dgm:t>
        <a:bodyPr/>
        <a:lstStyle/>
        <a:p>
          <a:pPr rtl="1"/>
          <a:endParaRPr lang="ar-SA"/>
        </a:p>
      </dgm:t>
    </dgm:pt>
    <dgm:pt modelId="{97E51B76-284C-4D1F-BEF9-45F991AA4942}" type="sibTrans" cxnId="{72B7F726-E3AE-4A82-95FA-DDFCFB7C7F61}">
      <dgm:prSet/>
      <dgm:spPr/>
      <dgm:t>
        <a:bodyPr/>
        <a:lstStyle/>
        <a:p>
          <a:pPr rtl="1"/>
          <a:endParaRPr lang="ar-SA"/>
        </a:p>
      </dgm:t>
    </dgm:pt>
    <dgm:pt modelId="{57DFABF7-6034-4D86-97EE-DFD660177C0C}" type="pres">
      <dgm:prSet presAssocID="{344B63E2-D8F7-411F-B448-C70EEEFC40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113A5639-57A8-456E-84C8-DDF68291928E}" type="pres">
      <dgm:prSet presAssocID="{4D0AD9D7-4858-4549-83B5-991E64168075}" presName="hierRoot1" presStyleCnt="0">
        <dgm:presLayoutVars>
          <dgm:hierBranch val="init"/>
        </dgm:presLayoutVars>
      </dgm:prSet>
      <dgm:spPr/>
    </dgm:pt>
    <dgm:pt modelId="{73AE75B7-C96F-4C27-BCCB-641FFF1FB476}" type="pres">
      <dgm:prSet presAssocID="{4D0AD9D7-4858-4549-83B5-991E64168075}" presName="rootComposite1" presStyleCnt="0"/>
      <dgm:spPr/>
    </dgm:pt>
    <dgm:pt modelId="{94FFC0CD-1446-4B3E-AE69-E03788B3B4E2}" type="pres">
      <dgm:prSet presAssocID="{4D0AD9D7-4858-4549-83B5-991E6416807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2DCA131-4237-4843-89AC-174CD71033BB}" type="pres">
      <dgm:prSet presAssocID="{4D0AD9D7-4858-4549-83B5-991E64168075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4C6B89F4-4BEB-433D-8827-E2B6963897BD}" type="pres">
      <dgm:prSet presAssocID="{4D0AD9D7-4858-4549-83B5-991E64168075}" presName="hierChild2" presStyleCnt="0"/>
      <dgm:spPr/>
    </dgm:pt>
    <dgm:pt modelId="{DD8EAE84-63E4-41C6-8086-56382B686FBC}" type="pres">
      <dgm:prSet presAssocID="{7470531D-7784-44EF-831B-3CFED7F19F51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ECC878A2-AC17-4FA1-8AEE-5E5F4FE98C31}" type="pres">
      <dgm:prSet presAssocID="{0A724665-1A99-4DC7-81B8-E97F75547272}" presName="hierRoot2" presStyleCnt="0">
        <dgm:presLayoutVars>
          <dgm:hierBranch val="init"/>
        </dgm:presLayoutVars>
      </dgm:prSet>
      <dgm:spPr/>
    </dgm:pt>
    <dgm:pt modelId="{0EDB661C-A1B9-4DE8-BB02-6C03E8340AA5}" type="pres">
      <dgm:prSet presAssocID="{0A724665-1A99-4DC7-81B8-E97F75547272}" presName="rootComposite" presStyleCnt="0"/>
      <dgm:spPr/>
    </dgm:pt>
    <dgm:pt modelId="{457BE3E6-D262-4D55-82E9-65F135424E10}" type="pres">
      <dgm:prSet presAssocID="{0A724665-1A99-4DC7-81B8-E97F7554727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03EE866-C638-4AC2-9ED5-3E5DA6FD72BA}" type="pres">
      <dgm:prSet presAssocID="{0A724665-1A99-4DC7-81B8-E97F75547272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4B3260D3-C465-4DA0-A9B7-A83233FBA3FD}" type="pres">
      <dgm:prSet presAssocID="{0A724665-1A99-4DC7-81B8-E97F75547272}" presName="hierChild4" presStyleCnt="0"/>
      <dgm:spPr/>
    </dgm:pt>
    <dgm:pt modelId="{B12B1499-2B73-4D3F-87F6-7BC7B5B121C7}" type="pres">
      <dgm:prSet presAssocID="{0A724665-1A99-4DC7-81B8-E97F75547272}" presName="hierChild5" presStyleCnt="0"/>
      <dgm:spPr/>
    </dgm:pt>
    <dgm:pt modelId="{A66226E0-DA75-454E-B55C-E9B35507A045}" type="pres">
      <dgm:prSet presAssocID="{23F8EA90-FF25-4D55-A826-2B665AEFFA20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749C4A22-E171-415E-A8AC-110BB49620B3}" type="pres">
      <dgm:prSet presAssocID="{C5099955-150E-45D0-B071-D115420158A7}" presName="hierRoot2" presStyleCnt="0">
        <dgm:presLayoutVars>
          <dgm:hierBranch val="init"/>
        </dgm:presLayoutVars>
      </dgm:prSet>
      <dgm:spPr/>
    </dgm:pt>
    <dgm:pt modelId="{DD34BC6E-A09F-49C9-81C0-5ABA9FBB9919}" type="pres">
      <dgm:prSet presAssocID="{C5099955-150E-45D0-B071-D115420158A7}" presName="rootComposite" presStyleCnt="0"/>
      <dgm:spPr/>
    </dgm:pt>
    <dgm:pt modelId="{7E5BF3F8-D3DB-4B72-AF27-33394E757D27}" type="pres">
      <dgm:prSet presAssocID="{C5099955-150E-45D0-B071-D115420158A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C75F968-7504-4B20-A117-519E83B32B7F}" type="pres">
      <dgm:prSet presAssocID="{C5099955-150E-45D0-B071-D115420158A7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193261F1-B93C-42D2-8402-0F06B9E1371B}" type="pres">
      <dgm:prSet presAssocID="{C5099955-150E-45D0-B071-D115420158A7}" presName="hierChild4" presStyleCnt="0"/>
      <dgm:spPr/>
    </dgm:pt>
    <dgm:pt modelId="{DE095B2F-9014-47DC-A62B-CACD2F134035}" type="pres">
      <dgm:prSet presAssocID="{C5099955-150E-45D0-B071-D115420158A7}" presName="hierChild5" presStyleCnt="0"/>
      <dgm:spPr/>
    </dgm:pt>
    <dgm:pt modelId="{0EE599CF-809D-44C1-8599-92523FB98BB5}" type="pres">
      <dgm:prSet presAssocID="{4D0AD9D7-4858-4549-83B5-991E64168075}" presName="hierChild3" presStyleCnt="0"/>
      <dgm:spPr/>
    </dgm:pt>
  </dgm:ptLst>
  <dgm:cxnLst>
    <dgm:cxn modelId="{1613D86C-9D40-4578-8EA3-C774136E5CE3}" type="presOf" srcId="{4D0AD9D7-4858-4549-83B5-991E64168075}" destId="{62DCA131-4237-4843-89AC-174CD71033BB}" srcOrd="1" destOrd="0" presId="urn:microsoft.com/office/officeart/2005/8/layout/orgChart1"/>
    <dgm:cxn modelId="{6F940334-EE0D-42F2-BBC7-8753560292A3}" type="presOf" srcId="{0A724665-1A99-4DC7-81B8-E97F75547272}" destId="{457BE3E6-D262-4D55-82E9-65F135424E10}" srcOrd="0" destOrd="0" presId="urn:microsoft.com/office/officeart/2005/8/layout/orgChart1"/>
    <dgm:cxn modelId="{72B7F726-E3AE-4A82-95FA-DDFCFB7C7F61}" srcId="{4D0AD9D7-4858-4549-83B5-991E64168075}" destId="{C5099955-150E-45D0-B071-D115420158A7}" srcOrd="1" destOrd="0" parTransId="{23F8EA90-FF25-4D55-A826-2B665AEFFA20}" sibTransId="{97E51B76-284C-4D1F-BEF9-45F991AA4942}"/>
    <dgm:cxn modelId="{1195B3AA-2C04-44D9-B78A-2B3DE6270806}" srcId="{344B63E2-D8F7-411F-B448-C70EEEFC4091}" destId="{4D0AD9D7-4858-4549-83B5-991E64168075}" srcOrd="0" destOrd="0" parTransId="{1A93C734-65F6-48CE-A151-FBAF4BEEA2AA}" sibTransId="{7206456D-373B-4EA0-8F55-70574253E5C3}"/>
    <dgm:cxn modelId="{CD068384-DEB3-4622-98B9-73B980C3CA07}" type="presOf" srcId="{23F8EA90-FF25-4D55-A826-2B665AEFFA20}" destId="{A66226E0-DA75-454E-B55C-E9B35507A045}" srcOrd="0" destOrd="0" presId="urn:microsoft.com/office/officeart/2005/8/layout/orgChart1"/>
    <dgm:cxn modelId="{3CE55764-AECD-4EDC-99AB-CAB6A66605A5}" type="presOf" srcId="{0A724665-1A99-4DC7-81B8-E97F75547272}" destId="{403EE866-C638-4AC2-9ED5-3E5DA6FD72BA}" srcOrd="1" destOrd="0" presId="urn:microsoft.com/office/officeart/2005/8/layout/orgChart1"/>
    <dgm:cxn modelId="{DBC14615-673C-4159-90C0-346B96762725}" type="presOf" srcId="{344B63E2-D8F7-411F-B448-C70EEEFC4091}" destId="{57DFABF7-6034-4D86-97EE-DFD660177C0C}" srcOrd="0" destOrd="0" presId="urn:microsoft.com/office/officeart/2005/8/layout/orgChart1"/>
    <dgm:cxn modelId="{3426503C-6201-4EDB-B7FD-D5A2357E934B}" type="presOf" srcId="{4D0AD9D7-4858-4549-83B5-991E64168075}" destId="{94FFC0CD-1446-4B3E-AE69-E03788B3B4E2}" srcOrd="0" destOrd="0" presId="urn:microsoft.com/office/officeart/2005/8/layout/orgChart1"/>
    <dgm:cxn modelId="{B5A600FC-A2A5-452B-89D7-BE48DB4B5CF2}" type="presOf" srcId="{C5099955-150E-45D0-B071-D115420158A7}" destId="{7E5BF3F8-D3DB-4B72-AF27-33394E757D27}" srcOrd="0" destOrd="0" presId="urn:microsoft.com/office/officeart/2005/8/layout/orgChart1"/>
    <dgm:cxn modelId="{49960AA1-2DFC-44B1-9A90-01779F76BEF4}" type="presOf" srcId="{C5099955-150E-45D0-B071-D115420158A7}" destId="{7C75F968-7504-4B20-A117-519E83B32B7F}" srcOrd="1" destOrd="0" presId="urn:microsoft.com/office/officeart/2005/8/layout/orgChart1"/>
    <dgm:cxn modelId="{F59F6DF7-951D-4006-BF53-8B10441FC4F4}" type="presOf" srcId="{7470531D-7784-44EF-831B-3CFED7F19F51}" destId="{DD8EAE84-63E4-41C6-8086-56382B686FBC}" srcOrd="0" destOrd="0" presId="urn:microsoft.com/office/officeart/2005/8/layout/orgChart1"/>
    <dgm:cxn modelId="{CCE3D574-774A-46F4-8D4A-F1DCAEAC78AF}" srcId="{4D0AD9D7-4858-4549-83B5-991E64168075}" destId="{0A724665-1A99-4DC7-81B8-E97F75547272}" srcOrd="0" destOrd="0" parTransId="{7470531D-7784-44EF-831B-3CFED7F19F51}" sibTransId="{70FC4664-3E15-4EF2-AA08-CCBA727020A2}"/>
    <dgm:cxn modelId="{52C33D96-12BF-4806-97C8-263C7419E415}" type="presParOf" srcId="{57DFABF7-6034-4D86-97EE-DFD660177C0C}" destId="{113A5639-57A8-456E-84C8-DDF68291928E}" srcOrd="0" destOrd="0" presId="urn:microsoft.com/office/officeart/2005/8/layout/orgChart1"/>
    <dgm:cxn modelId="{DC08497C-27CE-4416-B07F-7A94537D8FED}" type="presParOf" srcId="{113A5639-57A8-456E-84C8-DDF68291928E}" destId="{73AE75B7-C96F-4C27-BCCB-641FFF1FB476}" srcOrd="0" destOrd="0" presId="urn:microsoft.com/office/officeart/2005/8/layout/orgChart1"/>
    <dgm:cxn modelId="{7F6EE80B-E87D-4F65-A872-4ED67009EBE7}" type="presParOf" srcId="{73AE75B7-C96F-4C27-BCCB-641FFF1FB476}" destId="{94FFC0CD-1446-4B3E-AE69-E03788B3B4E2}" srcOrd="0" destOrd="0" presId="urn:microsoft.com/office/officeart/2005/8/layout/orgChart1"/>
    <dgm:cxn modelId="{BC08303E-14B1-424F-A623-CC4B1A8BA9CB}" type="presParOf" srcId="{73AE75B7-C96F-4C27-BCCB-641FFF1FB476}" destId="{62DCA131-4237-4843-89AC-174CD71033BB}" srcOrd="1" destOrd="0" presId="urn:microsoft.com/office/officeart/2005/8/layout/orgChart1"/>
    <dgm:cxn modelId="{412CC0B7-EA25-4615-9E9D-3DC234C44EB9}" type="presParOf" srcId="{113A5639-57A8-456E-84C8-DDF68291928E}" destId="{4C6B89F4-4BEB-433D-8827-E2B6963897BD}" srcOrd="1" destOrd="0" presId="urn:microsoft.com/office/officeart/2005/8/layout/orgChart1"/>
    <dgm:cxn modelId="{42A751E1-BAE8-4D01-B287-C32E6E1E0EB3}" type="presParOf" srcId="{4C6B89F4-4BEB-433D-8827-E2B6963897BD}" destId="{DD8EAE84-63E4-41C6-8086-56382B686FBC}" srcOrd="0" destOrd="0" presId="urn:microsoft.com/office/officeart/2005/8/layout/orgChart1"/>
    <dgm:cxn modelId="{DCE948C7-FA3A-4D49-A37F-6BBB06F456A5}" type="presParOf" srcId="{4C6B89F4-4BEB-433D-8827-E2B6963897BD}" destId="{ECC878A2-AC17-4FA1-8AEE-5E5F4FE98C31}" srcOrd="1" destOrd="0" presId="urn:microsoft.com/office/officeart/2005/8/layout/orgChart1"/>
    <dgm:cxn modelId="{42C6F863-BD7F-46B4-838B-0FFB083EA9EE}" type="presParOf" srcId="{ECC878A2-AC17-4FA1-8AEE-5E5F4FE98C31}" destId="{0EDB661C-A1B9-4DE8-BB02-6C03E8340AA5}" srcOrd="0" destOrd="0" presId="urn:microsoft.com/office/officeart/2005/8/layout/orgChart1"/>
    <dgm:cxn modelId="{743CA5FA-0C84-4D2C-A34D-56E08A62C4EB}" type="presParOf" srcId="{0EDB661C-A1B9-4DE8-BB02-6C03E8340AA5}" destId="{457BE3E6-D262-4D55-82E9-65F135424E10}" srcOrd="0" destOrd="0" presId="urn:microsoft.com/office/officeart/2005/8/layout/orgChart1"/>
    <dgm:cxn modelId="{404CB2FA-5D43-4700-842A-1660005ADC06}" type="presParOf" srcId="{0EDB661C-A1B9-4DE8-BB02-6C03E8340AA5}" destId="{403EE866-C638-4AC2-9ED5-3E5DA6FD72BA}" srcOrd="1" destOrd="0" presId="urn:microsoft.com/office/officeart/2005/8/layout/orgChart1"/>
    <dgm:cxn modelId="{760548A3-AC2E-44FF-AE1A-47FD6122F49D}" type="presParOf" srcId="{ECC878A2-AC17-4FA1-8AEE-5E5F4FE98C31}" destId="{4B3260D3-C465-4DA0-A9B7-A83233FBA3FD}" srcOrd="1" destOrd="0" presId="urn:microsoft.com/office/officeart/2005/8/layout/orgChart1"/>
    <dgm:cxn modelId="{8788A7DE-848B-4366-A68E-2A545DBEEBCB}" type="presParOf" srcId="{ECC878A2-AC17-4FA1-8AEE-5E5F4FE98C31}" destId="{B12B1499-2B73-4D3F-87F6-7BC7B5B121C7}" srcOrd="2" destOrd="0" presId="urn:microsoft.com/office/officeart/2005/8/layout/orgChart1"/>
    <dgm:cxn modelId="{0543FFCC-25E9-4482-B604-6BDAE922351D}" type="presParOf" srcId="{4C6B89F4-4BEB-433D-8827-E2B6963897BD}" destId="{A66226E0-DA75-454E-B55C-E9B35507A045}" srcOrd="2" destOrd="0" presId="urn:microsoft.com/office/officeart/2005/8/layout/orgChart1"/>
    <dgm:cxn modelId="{68FED349-B51F-4D9F-9BBA-57872430E67F}" type="presParOf" srcId="{4C6B89F4-4BEB-433D-8827-E2B6963897BD}" destId="{749C4A22-E171-415E-A8AC-110BB49620B3}" srcOrd="3" destOrd="0" presId="urn:microsoft.com/office/officeart/2005/8/layout/orgChart1"/>
    <dgm:cxn modelId="{1B3F069D-F961-4B34-B1D6-6441B977497A}" type="presParOf" srcId="{749C4A22-E171-415E-A8AC-110BB49620B3}" destId="{DD34BC6E-A09F-49C9-81C0-5ABA9FBB9919}" srcOrd="0" destOrd="0" presId="urn:microsoft.com/office/officeart/2005/8/layout/orgChart1"/>
    <dgm:cxn modelId="{F1259EDA-AA4F-481B-9B10-C93F0C546A6E}" type="presParOf" srcId="{DD34BC6E-A09F-49C9-81C0-5ABA9FBB9919}" destId="{7E5BF3F8-D3DB-4B72-AF27-33394E757D27}" srcOrd="0" destOrd="0" presId="urn:microsoft.com/office/officeart/2005/8/layout/orgChart1"/>
    <dgm:cxn modelId="{5E30B178-692B-4D26-B683-E5EE3984E0BB}" type="presParOf" srcId="{DD34BC6E-A09F-49C9-81C0-5ABA9FBB9919}" destId="{7C75F968-7504-4B20-A117-519E83B32B7F}" srcOrd="1" destOrd="0" presId="urn:microsoft.com/office/officeart/2005/8/layout/orgChart1"/>
    <dgm:cxn modelId="{5D19D391-A59D-4F4F-947B-6A20E861222E}" type="presParOf" srcId="{749C4A22-E171-415E-A8AC-110BB49620B3}" destId="{193261F1-B93C-42D2-8402-0F06B9E1371B}" srcOrd="1" destOrd="0" presId="urn:microsoft.com/office/officeart/2005/8/layout/orgChart1"/>
    <dgm:cxn modelId="{296AE525-38EE-4692-8933-27B42550CA0F}" type="presParOf" srcId="{749C4A22-E171-415E-A8AC-110BB49620B3}" destId="{DE095B2F-9014-47DC-A62B-CACD2F134035}" srcOrd="2" destOrd="0" presId="urn:microsoft.com/office/officeart/2005/8/layout/orgChart1"/>
    <dgm:cxn modelId="{DB6F097A-6A46-41B2-A5C7-F00382821098}" type="presParOf" srcId="{113A5639-57A8-456E-84C8-DDF68291928E}" destId="{0EE599CF-809D-44C1-8599-92523FB98B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226E0-DA75-454E-B55C-E9B35507A045}">
      <dsp:nvSpPr>
        <dsp:cNvPr id="0" name=""/>
        <dsp:cNvSpPr/>
      </dsp:nvSpPr>
      <dsp:spPr>
        <a:xfrm>
          <a:off x="4457700" y="2449203"/>
          <a:ext cx="2439464" cy="846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378"/>
              </a:lnTo>
              <a:lnTo>
                <a:pt x="2439464" y="423378"/>
              </a:lnTo>
              <a:lnTo>
                <a:pt x="2439464" y="846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EAE84-63E4-41C6-8086-56382B686FBC}">
      <dsp:nvSpPr>
        <dsp:cNvPr id="0" name=""/>
        <dsp:cNvSpPr/>
      </dsp:nvSpPr>
      <dsp:spPr>
        <a:xfrm>
          <a:off x="2018235" y="2449203"/>
          <a:ext cx="2439464" cy="846756"/>
        </a:xfrm>
        <a:custGeom>
          <a:avLst/>
          <a:gdLst/>
          <a:ahLst/>
          <a:cxnLst/>
          <a:rect l="0" t="0" r="0" b="0"/>
          <a:pathLst>
            <a:path>
              <a:moveTo>
                <a:pt x="2439464" y="0"/>
              </a:moveTo>
              <a:lnTo>
                <a:pt x="2439464" y="423378"/>
              </a:lnTo>
              <a:lnTo>
                <a:pt x="0" y="423378"/>
              </a:lnTo>
              <a:lnTo>
                <a:pt x="0" y="846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FC0CD-1446-4B3E-AE69-E03788B3B4E2}">
      <dsp:nvSpPr>
        <dsp:cNvPr id="0" name=""/>
        <dsp:cNvSpPr/>
      </dsp:nvSpPr>
      <dsp:spPr>
        <a:xfrm>
          <a:off x="2441613" y="433117"/>
          <a:ext cx="4032172" cy="20160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6000" kern="1200" dirty="0" smtClean="0"/>
            <a:t>تقسيم الفطريات القرصية </a:t>
          </a:r>
          <a:endParaRPr lang="ar-SA" sz="6000" kern="1200" dirty="0"/>
        </a:p>
      </dsp:txBody>
      <dsp:txXfrm>
        <a:off x="2441613" y="433117"/>
        <a:ext cx="4032172" cy="2016086"/>
      </dsp:txXfrm>
    </dsp:sp>
    <dsp:sp modelId="{457BE3E6-D262-4D55-82E9-65F135424E10}">
      <dsp:nvSpPr>
        <dsp:cNvPr id="0" name=""/>
        <dsp:cNvSpPr/>
      </dsp:nvSpPr>
      <dsp:spPr>
        <a:xfrm>
          <a:off x="2149" y="3295959"/>
          <a:ext cx="4032172" cy="20160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6000" kern="1200" dirty="0" smtClean="0"/>
            <a:t>ذات الغطاء </a:t>
          </a:r>
          <a:r>
            <a:rPr lang="en-US" sz="6000" kern="1200" dirty="0" err="1" smtClean="0"/>
            <a:t>Operculate</a:t>
          </a:r>
          <a:endParaRPr lang="ar-SA" sz="6000" kern="1200" dirty="0"/>
        </a:p>
      </dsp:txBody>
      <dsp:txXfrm>
        <a:off x="2149" y="3295959"/>
        <a:ext cx="4032172" cy="2016086"/>
      </dsp:txXfrm>
    </dsp:sp>
    <dsp:sp modelId="{7E5BF3F8-D3DB-4B72-AF27-33394E757D27}">
      <dsp:nvSpPr>
        <dsp:cNvPr id="0" name=""/>
        <dsp:cNvSpPr/>
      </dsp:nvSpPr>
      <dsp:spPr>
        <a:xfrm>
          <a:off x="4881078" y="3295959"/>
          <a:ext cx="4032172" cy="20160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6000" kern="1200" dirty="0" smtClean="0"/>
            <a:t>ع</a:t>
          </a:r>
          <a:r>
            <a:rPr lang="ar-SA" sz="6000" kern="1200" dirty="0" smtClean="0"/>
            <a:t>د</a:t>
          </a:r>
          <a:r>
            <a:rPr lang="ar-IQ" sz="6000" kern="1200" dirty="0" err="1" smtClean="0"/>
            <a:t>يمة</a:t>
          </a:r>
          <a:r>
            <a:rPr lang="ar-IQ" sz="6000" kern="1200" dirty="0" smtClean="0"/>
            <a:t> الغطاء </a:t>
          </a:r>
          <a:r>
            <a:rPr lang="en-US" sz="6000" kern="1200" dirty="0" err="1" smtClean="0"/>
            <a:t>Inoperculate</a:t>
          </a:r>
          <a:endParaRPr lang="ar-SA" sz="6000" kern="1200" dirty="0"/>
        </a:p>
      </dsp:txBody>
      <dsp:txXfrm>
        <a:off x="4881078" y="3295959"/>
        <a:ext cx="4032172" cy="2016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C5AB-0117-49AE-B821-A3B166225B04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D04-96DD-4239-89D9-706C7A1C31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114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C5AB-0117-49AE-B821-A3B166225B04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D04-96DD-4239-89D9-706C7A1C31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787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C5AB-0117-49AE-B821-A3B166225B04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D04-96DD-4239-89D9-706C7A1C31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879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C5AB-0117-49AE-B821-A3B166225B04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D04-96DD-4239-89D9-706C7A1C31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837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C5AB-0117-49AE-B821-A3B166225B04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D04-96DD-4239-89D9-706C7A1C31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605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C5AB-0117-49AE-B821-A3B166225B04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D04-96DD-4239-89D9-706C7A1C31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254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C5AB-0117-49AE-B821-A3B166225B04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D04-96DD-4239-89D9-706C7A1C31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56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C5AB-0117-49AE-B821-A3B166225B04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D04-96DD-4239-89D9-706C7A1C31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159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C5AB-0117-49AE-B821-A3B166225B04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D04-96DD-4239-89D9-706C7A1C31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861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C5AB-0117-49AE-B821-A3B166225B04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D04-96DD-4239-89D9-706C7A1C31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905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C5AB-0117-49AE-B821-A3B166225B04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D04-96DD-4239-89D9-706C7A1C31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189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9C5AB-0117-49AE-B821-A3B166225B04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54D04-96DD-4239-89D9-706C7A1C31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32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IQ" sz="5400" dirty="0" smtClean="0">
                <a:solidFill>
                  <a:schemeClr val="accent6">
                    <a:lumMod val="75000"/>
                  </a:schemeClr>
                </a:solidFill>
              </a:rPr>
              <a:t>المحاضرة الخامسة </a:t>
            </a:r>
            <a:endParaRPr lang="ar-SA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0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t="876" r="30757"/>
          <a:stretch/>
        </p:blipFill>
        <p:spPr bwMode="auto">
          <a:xfrm>
            <a:off x="0" y="152400"/>
            <a:ext cx="8991600" cy="644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6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571500" indent="-571500" algn="l" rtl="0">
              <a:buFont typeface="Wingdings" panose="05000000000000000000" pitchFamily="2" charset="2"/>
              <a:buChar char="v"/>
            </a:pPr>
            <a:r>
              <a:rPr lang="en-US" sz="4800" dirty="0" smtClean="0"/>
              <a:t>F2 : </a:t>
            </a:r>
            <a:r>
              <a:rPr lang="en-US" sz="4800" dirty="0" err="1" smtClean="0"/>
              <a:t>Ascobolaceae</a:t>
            </a:r>
            <a:endParaRPr lang="ar-SA" sz="4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IQ" sz="3600" dirty="0" smtClean="0"/>
              <a:t>تترمم افرادها على روث </a:t>
            </a:r>
            <a:r>
              <a:rPr lang="ar-IQ" sz="3600" dirty="0"/>
              <a:t>الحيوانات والمواد </a:t>
            </a:r>
            <a:r>
              <a:rPr lang="ar-IQ" sz="3600" dirty="0" smtClean="0"/>
              <a:t>العضوية </a:t>
            </a:r>
          </a:p>
          <a:p>
            <a:r>
              <a:rPr lang="ar-IQ" sz="3600" dirty="0"/>
              <a:t>جدران </a:t>
            </a:r>
            <a:r>
              <a:rPr lang="ar-IQ" sz="3600" dirty="0" smtClean="0"/>
              <a:t>الاكياس </a:t>
            </a:r>
            <a:r>
              <a:rPr lang="ar-IQ" sz="3600" dirty="0"/>
              <a:t>سميكة </a:t>
            </a:r>
            <a:r>
              <a:rPr lang="ar-IQ" sz="3600" dirty="0" err="1"/>
              <a:t>داكنه</a:t>
            </a:r>
            <a:r>
              <a:rPr lang="ar-IQ" sz="3600" dirty="0"/>
              <a:t> </a:t>
            </a:r>
            <a:endParaRPr lang="ar-IQ" sz="3600" dirty="0" smtClean="0"/>
          </a:p>
          <a:p>
            <a:r>
              <a:rPr lang="ar-IQ" sz="3600" dirty="0" smtClean="0"/>
              <a:t>الابواغ تصطف في صفين </a:t>
            </a:r>
            <a:r>
              <a:rPr lang="en-US" sz="3600" dirty="0" err="1" smtClean="0"/>
              <a:t>Biceriate</a:t>
            </a:r>
            <a:r>
              <a:rPr lang="en-US" sz="3600" dirty="0" smtClean="0"/>
              <a:t> </a:t>
            </a:r>
            <a:r>
              <a:rPr lang="ar-IQ" sz="3600" dirty="0" smtClean="0"/>
              <a:t> او اكثر </a:t>
            </a:r>
            <a:r>
              <a:rPr lang="en-US" sz="3600" dirty="0" err="1" smtClean="0"/>
              <a:t>Multiceriate</a:t>
            </a:r>
            <a:endParaRPr lang="en-US" sz="3600" dirty="0" smtClean="0"/>
          </a:p>
          <a:p>
            <a:r>
              <a:rPr lang="ar-IQ" sz="3600" dirty="0" smtClean="0"/>
              <a:t>الاكياس الناضجة اطول من الخيوط العقيمة </a:t>
            </a:r>
          </a:p>
          <a:p>
            <a:r>
              <a:rPr lang="ar-IQ" sz="3600" dirty="0" smtClean="0"/>
              <a:t>من </a:t>
            </a:r>
            <a:r>
              <a:rPr lang="ar-IQ" sz="3600" dirty="0"/>
              <a:t>اشهر اجناسها </a:t>
            </a:r>
            <a:r>
              <a:rPr lang="en-US" sz="3600" dirty="0" smtClean="0"/>
              <a:t> </a:t>
            </a:r>
            <a:r>
              <a:rPr lang="en-US" sz="3600" i="1" dirty="0" err="1" smtClean="0">
                <a:solidFill>
                  <a:schemeClr val="accent1">
                    <a:lumMod val="75000"/>
                  </a:schemeClr>
                </a:solidFill>
              </a:rPr>
              <a:t>Ascobolus</a:t>
            </a:r>
            <a:endParaRPr lang="ar-SA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3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t="19591" r="18638" b="360"/>
          <a:stretch/>
        </p:blipFill>
        <p:spPr>
          <a:xfrm>
            <a:off x="257174" y="1543050"/>
            <a:ext cx="4162426" cy="447675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2" b="56250"/>
          <a:stretch/>
        </p:blipFill>
        <p:spPr>
          <a:xfrm>
            <a:off x="4648200" y="1543050"/>
            <a:ext cx="4162425" cy="45529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6" t="59375" r="24445" b="36042"/>
          <a:stretch/>
        </p:blipFill>
        <p:spPr>
          <a:xfrm>
            <a:off x="685800" y="457200"/>
            <a:ext cx="3729038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9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" r="1420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9795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2"/>
          </a:solidFill>
        </p:spPr>
        <p:txBody>
          <a:bodyPr/>
          <a:lstStyle/>
          <a:p>
            <a:pPr marL="571500" indent="-571500" algn="l" rtl="0">
              <a:buFont typeface="Wingdings" panose="05000000000000000000" pitchFamily="2" charset="2"/>
              <a:buChar char="v"/>
            </a:pPr>
            <a:r>
              <a:rPr lang="en-US" dirty="0" smtClean="0"/>
              <a:t>F3: </a:t>
            </a:r>
            <a:r>
              <a:rPr lang="en-US" dirty="0" err="1" smtClean="0"/>
              <a:t>Morchellaceae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  <a:solidFill>
            <a:schemeClr val="bg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ar-IQ" dirty="0"/>
              <a:t>الاجسام </a:t>
            </a:r>
            <a:r>
              <a:rPr lang="ar-IQ" dirty="0" err="1" smtClean="0"/>
              <a:t>الثمرية</a:t>
            </a:r>
            <a:r>
              <a:rPr lang="ar-IQ" dirty="0" smtClean="0"/>
              <a:t> معنقة ، كبيرة ، إسفنجية فيها نتوءات بالوان مختلفة ، </a:t>
            </a:r>
            <a:r>
              <a:rPr lang="ar-IQ" dirty="0"/>
              <a:t>الاكياس موجبة </a:t>
            </a:r>
            <a:r>
              <a:rPr lang="ar-IQ" dirty="0" smtClean="0"/>
              <a:t>الانتحاء الضوئي </a:t>
            </a:r>
          </a:p>
          <a:p>
            <a:r>
              <a:rPr lang="ar-IQ" dirty="0" smtClean="0"/>
              <a:t> الابواغ </a:t>
            </a:r>
            <a:r>
              <a:rPr lang="ar-IQ" dirty="0" err="1" smtClean="0"/>
              <a:t>الكيسية</a:t>
            </a:r>
            <a:r>
              <a:rPr lang="ar-IQ" dirty="0"/>
              <a:t> متعددة </a:t>
            </a:r>
            <a:r>
              <a:rPr lang="ar-IQ" dirty="0" err="1" smtClean="0"/>
              <a:t>الانوية</a:t>
            </a:r>
            <a:r>
              <a:rPr lang="ar-IQ" dirty="0" smtClean="0"/>
              <a:t> </a:t>
            </a:r>
          </a:p>
          <a:p>
            <a:r>
              <a:rPr lang="ar-IQ" dirty="0"/>
              <a:t>اشهر اجناسها         </a:t>
            </a:r>
            <a:r>
              <a:rPr lang="en-US" sz="4300" i="1" dirty="0" err="1" smtClean="0">
                <a:solidFill>
                  <a:srgbClr val="C00000"/>
                </a:solidFill>
              </a:rPr>
              <a:t>Morchella</a:t>
            </a:r>
            <a:endParaRPr lang="en-US" sz="4300" i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ar-IQ" dirty="0" smtClean="0"/>
              <a:t>فطر صالح </a:t>
            </a:r>
            <a:r>
              <a:rPr lang="ar-IQ" dirty="0" err="1" smtClean="0"/>
              <a:t>للاكل</a:t>
            </a:r>
            <a:r>
              <a:rPr lang="ar-IQ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IQ" dirty="0" smtClean="0"/>
              <a:t>احيانا يطلق عليه عيش الغراب الإسفنجي  </a:t>
            </a:r>
            <a:r>
              <a:rPr lang="en-US" dirty="0" err="1" smtClean="0"/>
              <a:t>Spongymashroom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ar-IQ" dirty="0" smtClean="0"/>
              <a:t>ذات قبعة عالية ، تكون عالية القيمة الغذائية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IQ" dirty="0"/>
              <a:t>اجسامها </a:t>
            </a:r>
            <a:r>
              <a:rPr lang="ar-IQ" dirty="0" err="1" smtClean="0"/>
              <a:t>الثمرية</a:t>
            </a:r>
            <a:r>
              <a:rPr lang="ar-IQ" dirty="0" smtClean="0"/>
              <a:t> ذات اعناق طويلة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IQ" dirty="0"/>
              <a:t>خلاياه متعددة </a:t>
            </a:r>
            <a:r>
              <a:rPr lang="ar-IQ" dirty="0" err="1" smtClean="0"/>
              <a:t>الانوية</a:t>
            </a:r>
            <a:r>
              <a:rPr lang="ar-IQ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IQ" dirty="0" smtClean="0"/>
              <a:t>النمو الفطري يكون تحت سطح التربة اما الاعناق فتنمو فوق التربة </a:t>
            </a:r>
            <a:r>
              <a:rPr lang="ar-IQ" dirty="0"/>
              <a:t>تنتهي بالجسم </a:t>
            </a:r>
            <a:r>
              <a:rPr lang="ar-IQ" dirty="0" err="1" smtClean="0"/>
              <a:t>الاسفني</a:t>
            </a:r>
            <a:r>
              <a:rPr lang="ar-IQ" dirty="0" smtClean="0"/>
              <a:t> الشكل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26074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726" r="76562" b="12131"/>
          <a:stretch/>
        </p:blipFill>
        <p:spPr>
          <a:xfrm>
            <a:off x="228600" y="990600"/>
            <a:ext cx="3962400" cy="57150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4205" r="12543"/>
          <a:stretch/>
        </p:blipFill>
        <p:spPr>
          <a:xfrm>
            <a:off x="4267200" y="838200"/>
            <a:ext cx="4724400" cy="58674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8" t="65000" r="55184" b="29375"/>
          <a:stretch/>
        </p:blipFill>
        <p:spPr>
          <a:xfrm>
            <a:off x="-14288" y="0"/>
            <a:ext cx="4419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8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F4: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Tuberaceae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ar-IQ" dirty="0" err="1" smtClean="0"/>
              <a:t>فطرياتها</a:t>
            </a:r>
            <a:r>
              <a:rPr lang="ar-IQ" dirty="0" smtClean="0"/>
              <a:t> </a:t>
            </a:r>
            <a:r>
              <a:rPr lang="ar-IQ" dirty="0" err="1" smtClean="0"/>
              <a:t>مترممه</a:t>
            </a:r>
            <a:r>
              <a:rPr lang="ar-IQ" dirty="0" smtClean="0"/>
              <a:t> تعرف </a:t>
            </a:r>
            <a:r>
              <a:rPr lang="ar-IQ" dirty="0" err="1" smtClean="0"/>
              <a:t>بالكمأ</a:t>
            </a:r>
            <a:r>
              <a:rPr lang="ar-IQ" dirty="0" smtClean="0"/>
              <a:t> الحقيقي </a:t>
            </a:r>
            <a:r>
              <a:rPr lang="en-US" dirty="0" smtClean="0"/>
              <a:t>True </a:t>
            </a:r>
            <a:r>
              <a:rPr lang="en-US" dirty="0" err="1" smtClean="0"/>
              <a:t>truflle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ar-IQ" dirty="0"/>
              <a:t>اجسامها </a:t>
            </a:r>
            <a:r>
              <a:rPr lang="ar-IQ" dirty="0" err="1" smtClean="0"/>
              <a:t>الثمرية</a:t>
            </a:r>
            <a:r>
              <a:rPr lang="ar-IQ" dirty="0" smtClean="0"/>
              <a:t> مدفونه كليا او جزئيا تحت سطح </a:t>
            </a:r>
            <a:r>
              <a:rPr lang="ar-IQ" dirty="0" err="1" smtClean="0"/>
              <a:t>التربه</a:t>
            </a:r>
            <a:r>
              <a:rPr lang="ar-IQ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ar-IQ" dirty="0" smtClean="0"/>
              <a:t>تكون </a:t>
            </a:r>
            <a:r>
              <a:rPr lang="ar-IQ" dirty="0"/>
              <a:t>علاقات جذر </a:t>
            </a:r>
            <a:r>
              <a:rPr lang="ar-IQ" dirty="0" smtClean="0"/>
              <a:t>فطرية </a:t>
            </a:r>
            <a:r>
              <a:rPr lang="en-US" dirty="0" smtClean="0"/>
              <a:t>Mycorrhiza</a:t>
            </a:r>
            <a:r>
              <a:rPr lang="ar-IQ" dirty="0" smtClean="0"/>
              <a:t> مع النبات </a:t>
            </a:r>
          </a:p>
          <a:p>
            <a:pPr marL="514350" indent="-514350">
              <a:buFont typeface="+mj-lt"/>
              <a:buAutoNum type="arabicPeriod"/>
            </a:pPr>
            <a:r>
              <a:rPr lang="ar-IQ" dirty="0" smtClean="0"/>
              <a:t>صالحة </a:t>
            </a:r>
            <a:r>
              <a:rPr lang="ar-IQ" dirty="0" err="1" smtClean="0"/>
              <a:t>للاكل</a:t>
            </a:r>
            <a:r>
              <a:rPr lang="ar-IQ" dirty="0" smtClean="0"/>
              <a:t> </a:t>
            </a:r>
          </a:p>
          <a:p>
            <a:r>
              <a:rPr lang="ar-IQ" dirty="0" smtClean="0"/>
              <a:t>من </a:t>
            </a:r>
            <a:r>
              <a:rPr lang="ar-IQ" dirty="0"/>
              <a:t>اهم الاجناس </a:t>
            </a:r>
            <a:r>
              <a:rPr lang="ar-IQ" dirty="0" smtClean="0"/>
              <a:t>الفطر   </a:t>
            </a:r>
            <a:r>
              <a:rPr lang="en-US" sz="4300" i="1" dirty="0" smtClean="0">
                <a:solidFill>
                  <a:srgbClr val="0070C0"/>
                </a:solidFill>
              </a:rPr>
              <a:t>Tuber</a:t>
            </a:r>
          </a:p>
          <a:p>
            <a:r>
              <a:rPr lang="ar-IQ" dirty="0" smtClean="0"/>
              <a:t>يعيش تحت سطح التربة اشهر انواعه   </a:t>
            </a:r>
            <a:r>
              <a:rPr lang="en-US" sz="3900" i="1" dirty="0" err="1" smtClean="0">
                <a:solidFill>
                  <a:srgbClr val="0070C0"/>
                </a:solidFill>
              </a:rPr>
              <a:t>T.melonospor</a:t>
            </a:r>
            <a:endParaRPr lang="en-US" sz="3900" i="1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 </a:t>
            </a:r>
            <a:r>
              <a:rPr lang="ar-IQ" dirty="0"/>
              <a:t>اجسامه </a:t>
            </a:r>
            <a:r>
              <a:rPr lang="ar-IQ" dirty="0" err="1" smtClean="0"/>
              <a:t>الثمرية</a:t>
            </a:r>
            <a:r>
              <a:rPr lang="ar-IQ" dirty="0" smtClean="0"/>
              <a:t> كروية ، خشبية الملمس </a:t>
            </a:r>
          </a:p>
          <a:p>
            <a:r>
              <a:rPr lang="ar-IQ" dirty="0" smtClean="0"/>
              <a:t>تحوي الاكياس </a:t>
            </a:r>
            <a:r>
              <a:rPr lang="ar-IQ" dirty="0"/>
              <a:t>على </a:t>
            </a:r>
            <a:r>
              <a:rPr lang="ar-IQ" dirty="0" smtClean="0"/>
              <a:t>4 جراثيم </a:t>
            </a:r>
            <a:r>
              <a:rPr lang="ar-IQ" dirty="0" err="1" smtClean="0"/>
              <a:t>كيسية</a:t>
            </a:r>
            <a:r>
              <a:rPr lang="ar-IQ" dirty="0" smtClean="0"/>
              <a:t> </a:t>
            </a:r>
          </a:p>
          <a:p>
            <a:r>
              <a:rPr lang="ar-IQ" dirty="0"/>
              <a:t>تعرف اجسامه </a:t>
            </a:r>
            <a:r>
              <a:rPr lang="ar-IQ" dirty="0" smtClean="0"/>
              <a:t>ببطاطا الارض </a:t>
            </a:r>
          </a:p>
          <a:p>
            <a:r>
              <a:rPr lang="ar-IQ" dirty="0" smtClean="0"/>
              <a:t>تكون </a:t>
            </a:r>
            <a:r>
              <a:rPr lang="ar-IQ" dirty="0"/>
              <a:t>علاقات جذر </a:t>
            </a:r>
            <a:r>
              <a:rPr lang="ar-IQ" dirty="0" smtClean="0"/>
              <a:t>+ فطر </a:t>
            </a:r>
            <a:r>
              <a:rPr lang="ar-IQ" dirty="0"/>
              <a:t>مع جذور اشجار البلوط واشجار </a:t>
            </a:r>
            <a:r>
              <a:rPr lang="ar-IQ" dirty="0" smtClean="0"/>
              <a:t>الزان </a:t>
            </a:r>
          </a:p>
          <a:p>
            <a:r>
              <a:rPr lang="ar-IQ" dirty="0" smtClean="0"/>
              <a:t>يسمى الفطر </a:t>
            </a:r>
            <a:r>
              <a:rPr lang="ar-IQ" dirty="0" err="1" smtClean="0"/>
              <a:t>بالكمأ</a:t>
            </a:r>
            <a:r>
              <a:rPr lang="ar-IQ" dirty="0"/>
              <a:t> الاسود </a:t>
            </a:r>
            <a:r>
              <a:rPr lang="ar-IQ" dirty="0" smtClean="0"/>
              <a:t>واعتمادا على </a:t>
            </a:r>
            <a:r>
              <a:rPr lang="ar-IQ" dirty="0"/>
              <a:t>رائحة الاجسام </a:t>
            </a:r>
            <a:r>
              <a:rPr lang="ar-IQ" dirty="0" err="1" smtClean="0"/>
              <a:t>الثمرية</a:t>
            </a:r>
            <a:r>
              <a:rPr lang="ar-IQ" dirty="0" smtClean="0"/>
              <a:t> للفطر </a:t>
            </a:r>
          </a:p>
          <a:p>
            <a:r>
              <a:rPr lang="ar-IQ" dirty="0" smtClean="0"/>
              <a:t>تربى الكلاب والخنازير البرية لغرض البحث واستخراج هذا الفطر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1362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22915" r="-1" b="41363"/>
          <a:stretch/>
        </p:blipFill>
        <p:spPr>
          <a:xfrm>
            <a:off x="4800601" y="1271064"/>
            <a:ext cx="4122240" cy="5053535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8" b="49108"/>
          <a:stretch/>
        </p:blipFill>
        <p:spPr>
          <a:xfrm>
            <a:off x="457200" y="1143000"/>
            <a:ext cx="4114800" cy="51816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0" t="63542" r="11112" b="31458"/>
          <a:stretch/>
        </p:blipFill>
        <p:spPr>
          <a:xfrm>
            <a:off x="457200" y="304801"/>
            <a:ext cx="6240457" cy="96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3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Class : </a:t>
            </a:r>
            <a:r>
              <a:rPr lang="en-US" dirty="0" err="1" smtClean="0">
                <a:solidFill>
                  <a:srgbClr val="FF0000"/>
                </a:solidFill>
              </a:rPr>
              <a:t>Discomycets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ar-IQ" dirty="0" smtClean="0"/>
              <a:t>تكون ا</a:t>
            </a:r>
            <a:r>
              <a:rPr lang="ar-IQ" dirty="0">
                <a:solidFill>
                  <a:prstClr val="black"/>
                </a:solidFill>
              </a:rPr>
              <a:t>ج</a:t>
            </a:r>
            <a:r>
              <a:rPr lang="ar-IQ" dirty="0" smtClean="0"/>
              <a:t>سام </a:t>
            </a:r>
            <a:r>
              <a:rPr lang="ar-IQ" dirty="0" err="1" smtClean="0"/>
              <a:t>ثمرية</a:t>
            </a:r>
            <a:r>
              <a:rPr lang="ar-IQ" dirty="0" smtClean="0"/>
              <a:t> كأسية </a:t>
            </a:r>
            <a:r>
              <a:rPr lang="en-US" dirty="0" smtClean="0">
                <a:solidFill>
                  <a:srgbClr val="FF0000"/>
                </a:solidFill>
              </a:rPr>
              <a:t>Apothecium</a:t>
            </a:r>
            <a:r>
              <a:rPr lang="ar-IQ" dirty="0" smtClean="0"/>
              <a:t> يمكن مشاهتها فوق سطح </a:t>
            </a:r>
            <a:r>
              <a:rPr lang="ar-IQ" dirty="0" err="1" smtClean="0"/>
              <a:t>التربه</a:t>
            </a:r>
            <a:r>
              <a:rPr lang="ar-IQ" dirty="0" smtClean="0"/>
              <a:t> او بقايا النبات </a:t>
            </a:r>
          </a:p>
          <a:p>
            <a:r>
              <a:rPr lang="ar-IQ" dirty="0" smtClean="0"/>
              <a:t>بعضها يعيش بصورة رمية </a:t>
            </a:r>
            <a:r>
              <a:rPr lang="ar-IQ" dirty="0"/>
              <a:t>على المواد </a:t>
            </a:r>
            <a:r>
              <a:rPr lang="ar-IQ" dirty="0" smtClean="0"/>
              <a:t>العضوية في التربة وبقايا النبات او روث الحيوانات ، الا ان بعضها يعيش بصورة طفيلية على بعض النباتات او اش</a:t>
            </a:r>
            <a:r>
              <a:rPr lang="ar-IQ" dirty="0">
                <a:solidFill>
                  <a:prstClr val="black"/>
                </a:solidFill>
              </a:rPr>
              <a:t>ج</a:t>
            </a:r>
            <a:r>
              <a:rPr lang="ar-IQ" dirty="0" smtClean="0"/>
              <a:t>ار الفاكهة </a:t>
            </a:r>
          </a:p>
          <a:p>
            <a:r>
              <a:rPr lang="ar-IQ" dirty="0" smtClean="0"/>
              <a:t>الا</a:t>
            </a:r>
            <a:r>
              <a:rPr lang="ar-IQ" dirty="0">
                <a:solidFill>
                  <a:prstClr val="black"/>
                </a:solidFill>
              </a:rPr>
              <a:t>ج</a:t>
            </a:r>
            <a:r>
              <a:rPr lang="ar-IQ" dirty="0" smtClean="0"/>
              <a:t>سام </a:t>
            </a:r>
            <a:r>
              <a:rPr lang="ar-IQ" dirty="0" err="1" smtClean="0"/>
              <a:t>الثمرية</a:t>
            </a:r>
            <a:r>
              <a:rPr lang="ar-IQ" dirty="0" smtClean="0"/>
              <a:t> ذات الوان زاهية ، ال</a:t>
            </a:r>
            <a:r>
              <a:rPr lang="ar-IQ" dirty="0">
                <a:solidFill>
                  <a:prstClr val="black"/>
                </a:solidFill>
              </a:rPr>
              <a:t>ج</a:t>
            </a:r>
            <a:r>
              <a:rPr lang="ar-IQ" dirty="0" smtClean="0"/>
              <a:t>سم الثمري كأسي لهذا سميت بالفطريات </a:t>
            </a:r>
            <a:r>
              <a:rPr lang="ar-IQ" dirty="0" err="1" smtClean="0"/>
              <a:t>الكيسية</a:t>
            </a:r>
            <a:r>
              <a:rPr lang="ar-IQ" dirty="0" smtClean="0"/>
              <a:t> وفي بعض الاحيان يكون قرصي الشكل لذلك سميت بالفطريات القرصية </a:t>
            </a:r>
          </a:p>
          <a:p>
            <a:r>
              <a:rPr lang="ar-IQ" dirty="0" err="1" smtClean="0"/>
              <a:t>للا</a:t>
            </a:r>
            <a:r>
              <a:rPr lang="ar-IQ" dirty="0" err="1">
                <a:solidFill>
                  <a:prstClr val="black"/>
                </a:solidFill>
              </a:rPr>
              <a:t>ج</a:t>
            </a:r>
            <a:r>
              <a:rPr lang="ar-IQ" dirty="0" err="1" smtClean="0"/>
              <a:t>سام</a:t>
            </a:r>
            <a:r>
              <a:rPr lang="ar-IQ" dirty="0" smtClean="0"/>
              <a:t> </a:t>
            </a:r>
            <a:r>
              <a:rPr lang="ar-IQ" dirty="0" err="1" smtClean="0"/>
              <a:t>الثمرية</a:t>
            </a:r>
            <a:r>
              <a:rPr lang="ar-IQ" dirty="0" smtClean="0"/>
              <a:t> اشكال اخرى مختلفة مثل الإسفنجي </a:t>
            </a:r>
            <a:r>
              <a:rPr lang="en-US" dirty="0" smtClean="0"/>
              <a:t>Sponge</a:t>
            </a:r>
            <a:r>
              <a:rPr lang="ar-IQ" dirty="0" smtClean="0"/>
              <a:t> او ال</a:t>
            </a:r>
            <a:r>
              <a:rPr lang="ar-IQ" dirty="0">
                <a:solidFill>
                  <a:prstClr val="black"/>
                </a:solidFill>
              </a:rPr>
              <a:t>ج</a:t>
            </a:r>
            <a:r>
              <a:rPr lang="ar-IQ" dirty="0" smtClean="0"/>
              <a:t>رسي او اللساني او </a:t>
            </a:r>
            <a:r>
              <a:rPr lang="ar-IQ" dirty="0" err="1" smtClean="0"/>
              <a:t>السر</a:t>
            </a:r>
            <a:r>
              <a:rPr lang="ar-IQ" dirty="0" err="1">
                <a:solidFill>
                  <a:prstClr val="black"/>
                </a:solidFill>
              </a:rPr>
              <a:t>ج</a:t>
            </a:r>
            <a:r>
              <a:rPr lang="ar-IQ" dirty="0" err="1" smtClean="0"/>
              <a:t>ي</a:t>
            </a:r>
            <a:r>
              <a:rPr lang="ar-IQ" dirty="0" smtClean="0"/>
              <a:t> </a:t>
            </a:r>
          </a:p>
          <a:p>
            <a:r>
              <a:rPr lang="ar-IQ" dirty="0" smtClean="0"/>
              <a:t>الاكياس </a:t>
            </a:r>
            <a:r>
              <a:rPr lang="ar-IQ" dirty="0" err="1" smtClean="0"/>
              <a:t>الثمرية</a:t>
            </a:r>
            <a:r>
              <a:rPr lang="ar-IQ" dirty="0" smtClean="0"/>
              <a:t> تحمل على السطح </a:t>
            </a:r>
            <a:r>
              <a:rPr lang="ar-IQ" dirty="0"/>
              <a:t>او داخل </a:t>
            </a:r>
            <a:r>
              <a:rPr lang="ar-IQ" dirty="0" smtClean="0"/>
              <a:t>تجاويف كبيرة مفتوحة للخارج ، تحوي خيوط عقيمة . </a:t>
            </a:r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4991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76200" y="0"/>
            <a:ext cx="9220200" cy="7010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ar-IQ" dirty="0"/>
              <a:t>يتألف الجسم </a:t>
            </a:r>
            <a:r>
              <a:rPr lang="ar-IQ" dirty="0" smtClean="0"/>
              <a:t>الثمري من ثلاث طبقات هي </a:t>
            </a:r>
          </a:p>
          <a:p>
            <a:pPr marL="0" indent="0">
              <a:buNone/>
            </a:pPr>
            <a:r>
              <a:rPr lang="ar-IQ" dirty="0" smtClean="0">
                <a:solidFill>
                  <a:srgbClr val="0070C0"/>
                </a:solidFill>
              </a:rPr>
              <a:t>1- الطبقة الاولى : الطبقة الخصبة </a:t>
            </a:r>
            <a:r>
              <a:rPr lang="en-US" dirty="0" smtClean="0">
                <a:solidFill>
                  <a:srgbClr val="0070C0"/>
                </a:solidFill>
              </a:rPr>
              <a:t>Hymenium Layer </a:t>
            </a:r>
          </a:p>
          <a:p>
            <a:pPr marL="0" indent="0">
              <a:buNone/>
            </a:pPr>
            <a:r>
              <a:rPr lang="ar-IQ" dirty="0" smtClean="0"/>
              <a:t>تتمثل بمجموعه من الاكياس المتوازية </a:t>
            </a:r>
          </a:p>
          <a:p>
            <a:pPr marL="0" indent="0">
              <a:buNone/>
            </a:pPr>
            <a:r>
              <a:rPr lang="ar-IQ" dirty="0" smtClean="0"/>
              <a:t>2</a:t>
            </a:r>
            <a:r>
              <a:rPr lang="ar-IQ" dirty="0" smtClean="0">
                <a:solidFill>
                  <a:srgbClr val="0070C0"/>
                </a:solidFill>
              </a:rPr>
              <a:t>- الطبقة الثانية : الطبقة تحت الخصيبة </a:t>
            </a:r>
            <a:r>
              <a:rPr lang="en-US" dirty="0" smtClean="0">
                <a:solidFill>
                  <a:srgbClr val="0070C0"/>
                </a:solidFill>
              </a:rPr>
              <a:t>Sub Hymenium </a:t>
            </a:r>
          </a:p>
          <a:p>
            <a:pPr marL="0" indent="0">
              <a:buNone/>
            </a:pPr>
            <a:r>
              <a:rPr lang="ar-IQ" dirty="0"/>
              <a:t>و توجد </a:t>
            </a:r>
            <a:r>
              <a:rPr lang="ar-IQ" dirty="0" smtClean="0"/>
              <a:t>اسفل الطبقة الاولى تمثل </a:t>
            </a:r>
            <a:r>
              <a:rPr lang="ar-IQ" dirty="0"/>
              <a:t>معظم الجسم </a:t>
            </a:r>
            <a:r>
              <a:rPr lang="ar-IQ" dirty="0" smtClean="0"/>
              <a:t>الثمري وتتكون من خيوط فطرية وخيوط </a:t>
            </a:r>
            <a:r>
              <a:rPr lang="ar-IQ" dirty="0" err="1" smtClean="0"/>
              <a:t>كيسية</a:t>
            </a:r>
            <a:r>
              <a:rPr lang="ar-IQ" dirty="0" smtClean="0"/>
              <a:t> متداخلة مع بعضها </a:t>
            </a:r>
            <a:r>
              <a:rPr lang="ar-IQ" dirty="0"/>
              <a:t>مكونه نسيج </a:t>
            </a:r>
            <a:r>
              <a:rPr lang="ar-IQ" dirty="0" smtClean="0"/>
              <a:t>متماسك او مفكك </a:t>
            </a:r>
            <a:r>
              <a:rPr lang="ar-IQ" dirty="0"/>
              <a:t>حسب الجسم </a:t>
            </a:r>
            <a:r>
              <a:rPr lang="ar-IQ" dirty="0" smtClean="0"/>
              <a:t>الثمري </a:t>
            </a:r>
          </a:p>
          <a:p>
            <a:pPr marL="0" indent="0">
              <a:buNone/>
            </a:pPr>
            <a:r>
              <a:rPr lang="ar-IQ" dirty="0" smtClean="0">
                <a:solidFill>
                  <a:srgbClr val="0070C0"/>
                </a:solidFill>
              </a:rPr>
              <a:t>3- الطبقة الخارجية </a:t>
            </a:r>
            <a:r>
              <a:rPr lang="en-US" dirty="0" err="1" smtClean="0">
                <a:solidFill>
                  <a:srgbClr val="0070C0"/>
                </a:solidFill>
              </a:rPr>
              <a:t>Ectal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Excipulum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ar-IQ" dirty="0" smtClean="0"/>
              <a:t>تغلف الطبقة تحت الخصيبة وتحل </a:t>
            </a:r>
            <a:r>
              <a:rPr lang="ar-IQ" dirty="0"/>
              <a:t>محل الجدار </a:t>
            </a:r>
            <a:r>
              <a:rPr lang="ar-IQ" dirty="0" smtClean="0"/>
              <a:t>وتختلف من حيث اللون والملمس بحسب </a:t>
            </a:r>
            <a:r>
              <a:rPr lang="ar-IQ" dirty="0"/>
              <a:t>طبيعة الجسم </a:t>
            </a:r>
            <a:r>
              <a:rPr lang="ar-IQ" dirty="0" smtClean="0"/>
              <a:t>الثمري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68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23376" r="8906" b="10562"/>
          <a:stretch/>
        </p:blipFill>
        <p:spPr>
          <a:xfrm>
            <a:off x="228600" y="304800"/>
            <a:ext cx="8686800" cy="6400800"/>
          </a:xfrm>
        </p:spPr>
      </p:pic>
    </p:spTree>
    <p:extLst>
      <p:ext uri="{BB962C8B-B14F-4D97-AF65-F5344CB8AC3E}">
        <p14:creationId xmlns:p14="http://schemas.microsoft.com/office/powerpoint/2010/main" val="303830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163082"/>
              </p:ext>
            </p:extLst>
          </p:nvPr>
        </p:nvGraphicFramePr>
        <p:xfrm>
          <a:off x="76200" y="457200"/>
          <a:ext cx="89154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73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ar-IQ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ar-IQ" dirty="0" smtClean="0"/>
              <a:t>- الفطريات القرصية ذات الغطاء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lnSpcReduction="10000"/>
          </a:bodyPr>
          <a:lstStyle/>
          <a:p>
            <a:r>
              <a:rPr lang="ar-IQ" dirty="0" smtClean="0"/>
              <a:t>الفطريات التي ينتهي فيها الكيس بغطاء يسمح بتحرر الابواغ </a:t>
            </a:r>
            <a:r>
              <a:rPr lang="ar-IQ" dirty="0" err="1" smtClean="0"/>
              <a:t>الكيسية</a:t>
            </a:r>
            <a:r>
              <a:rPr lang="ar-IQ" dirty="0" smtClean="0"/>
              <a:t> الى الخارج</a:t>
            </a:r>
          </a:p>
          <a:p>
            <a:r>
              <a:rPr lang="ar-IQ" dirty="0" smtClean="0"/>
              <a:t>في بعض </a:t>
            </a:r>
            <a:r>
              <a:rPr lang="ar-IQ" dirty="0"/>
              <a:t>الاحيان يوجد </a:t>
            </a:r>
            <a:r>
              <a:rPr lang="ar-IQ" dirty="0" smtClean="0"/>
              <a:t>شق طولي في نهاية الكيس يحل محل الغطاء تتحرر منه الابواغ </a:t>
            </a:r>
          </a:p>
          <a:p>
            <a:r>
              <a:rPr lang="ar-IQ" dirty="0" smtClean="0"/>
              <a:t>اهم الرتب </a:t>
            </a:r>
            <a:r>
              <a:rPr lang="ar-IQ" dirty="0" err="1" smtClean="0"/>
              <a:t>التابعه</a:t>
            </a:r>
            <a:r>
              <a:rPr lang="ar-IQ" dirty="0" smtClean="0"/>
              <a:t> لهذه المجموعة </a:t>
            </a:r>
            <a:r>
              <a:rPr lang="en-US" sz="4000" dirty="0" smtClean="0">
                <a:solidFill>
                  <a:srgbClr val="FF0000"/>
                </a:solidFill>
              </a:rPr>
              <a:t>Order : </a:t>
            </a:r>
            <a:r>
              <a:rPr lang="en-US" sz="4000" dirty="0" err="1" smtClean="0">
                <a:solidFill>
                  <a:srgbClr val="FF0000"/>
                </a:solidFill>
              </a:rPr>
              <a:t>Pezizales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ar-IQ" sz="3600" dirty="0" smtClean="0">
                <a:solidFill>
                  <a:srgbClr val="7030A0"/>
                </a:solidFill>
              </a:rPr>
              <a:t>الاكياس </a:t>
            </a:r>
            <a:r>
              <a:rPr lang="ar-IQ" sz="3600" dirty="0" err="1" smtClean="0">
                <a:solidFill>
                  <a:srgbClr val="7030A0"/>
                </a:solidFill>
              </a:rPr>
              <a:t>غطائية</a:t>
            </a:r>
            <a:r>
              <a:rPr lang="ar-IQ" sz="3600" dirty="0">
                <a:solidFill>
                  <a:srgbClr val="7030A0"/>
                </a:solidFill>
              </a:rPr>
              <a:t> والجسم </a:t>
            </a:r>
            <a:r>
              <a:rPr lang="ar-IQ" sz="3600" dirty="0" smtClean="0">
                <a:solidFill>
                  <a:srgbClr val="7030A0"/>
                </a:solidFill>
              </a:rPr>
              <a:t>الثمري </a:t>
            </a:r>
            <a:r>
              <a:rPr lang="ar-IQ" sz="3600" dirty="0">
                <a:solidFill>
                  <a:srgbClr val="7030A0"/>
                </a:solidFill>
              </a:rPr>
              <a:t>كأسي جالس </a:t>
            </a:r>
            <a:r>
              <a:rPr lang="ar-IQ" sz="3600" dirty="0" smtClean="0">
                <a:solidFill>
                  <a:srgbClr val="7030A0"/>
                </a:solidFill>
              </a:rPr>
              <a:t>او معنق </a:t>
            </a:r>
          </a:p>
          <a:p>
            <a:r>
              <a:rPr lang="ar-IQ" sz="3600" dirty="0">
                <a:solidFill>
                  <a:srgbClr val="7030A0"/>
                </a:solidFill>
              </a:rPr>
              <a:t>الجسم </a:t>
            </a:r>
            <a:r>
              <a:rPr lang="ar-IQ" sz="3600" dirty="0" smtClean="0">
                <a:solidFill>
                  <a:srgbClr val="7030A0"/>
                </a:solidFill>
              </a:rPr>
              <a:t>لحمي </a:t>
            </a:r>
            <a:r>
              <a:rPr lang="ar-IQ" sz="3600" dirty="0">
                <a:solidFill>
                  <a:srgbClr val="7030A0"/>
                </a:solidFill>
              </a:rPr>
              <a:t>او جلدي </a:t>
            </a:r>
            <a:r>
              <a:rPr lang="ar-IQ" sz="3600" dirty="0" smtClean="0">
                <a:solidFill>
                  <a:srgbClr val="7030A0"/>
                </a:solidFill>
              </a:rPr>
              <a:t>او غضروفي </a:t>
            </a:r>
          </a:p>
          <a:p>
            <a:r>
              <a:rPr lang="ar-IQ" sz="3600" dirty="0" smtClean="0">
                <a:solidFill>
                  <a:srgbClr val="7030A0"/>
                </a:solidFill>
              </a:rPr>
              <a:t>بعض الأفراد تكون رمية المعيشة </a:t>
            </a:r>
            <a:r>
              <a:rPr lang="ar-IQ" sz="3600" dirty="0">
                <a:solidFill>
                  <a:srgbClr val="7030A0"/>
                </a:solidFill>
              </a:rPr>
              <a:t>على المواد </a:t>
            </a:r>
            <a:r>
              <a:rPr lang="ar-IQ" sz="3600" dirty="0" smtClean="0">
                <a:solidFill>
                  <a:srgbClr val="7030A0"/>
                </a:solidFill>
              </a:rPr>
              <a:t>العضوية وبقايا النبات </a:t>
            </a:r>
          </a:p>
          <a:p>
            <a:r>
              <a:rPr lang="ar-IQ" sz="3600" dirty="0" smtClean="0">
                <a:solidFill>
                  <a:srgbClr val="7030A0"/>
                </a:solidFill>
              </a:rPr>
              <a:t>بعض الأفراد تكون علاقة تكافلية </a:t>
            </a:r>
            <a:r>
              <a:rPr lang="en-US" sz="3600" dirty="0" smtClean="0">
                <a:solidFill>
                  <a:srgbClr val="7030A0"/>
                </a:solidFill>
              </a:rPr>
              <a:t>Mycorrhiza</a:t>
            </a:r>
            <a:r>
              <a:rPr lang="ar-IQ" sz="3600" dirty="0">
                <a:solidFill>
                  <a:srgbClr val="7030A0"/>
                </a:solidFill>
              </a:rPr>
              <a:t>مع جذور </a:t>
            </a:r>
            <a:r>
              <a:rPr lang="ar-IQ" sz="3600" dirty="0" smtClean="0">
                <a:solidFill>
                  <a:srgbClr val="7030A0"/>
                </a:solidFill>
              </a:rPr>
              <a:t>النباتات الراقية </a:t>
            </a:r>
            <a:endParaRPr lang="ar-SA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2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ar-IQ" dirty="0" smtClean="0"/>
              <a:t>يتطفل بعض افرداها على النباتات مسببة لها الامراض </a:t>
            </a:r>
          </a:p>
          <a:p>
            <a:r>
              <a:rPr lang="ar-IQ" dirty="0" smtClean="0"/>
              <a:t>تتحرر الابواغ من خلال </a:t>
            </a:r>
            <a:r>
              <a:rPr lang="ar-IQ" dirty="0"/>
              <a:t>غطاء قد </a:t>
            </a:r>
            <a:r>
              <a:rPr lang="ar-IQ" dirty="0" smtClean="0"/>
              <a:t>ينفصل تماما من الكيس او من خلال شق </a:t>
            </a:r>
            <a:r>
              <a:rPr lang="ar-IQ" dirty="0"/>
              <a:t>في جدار </a:t>
            </a:r>
            <a:r>
              <a:rPr lang="ar-IQ" dirty="0" smtClean="0"/>
              <a:t>الكيس </a:t>
            </a:r>
          </a:p>
          <a:p>
            <a:r>
              <a:rPr lang="ar-IQ" dirty="0" smtClean="0"/>
              <a:t>تنت بعض الأفراد </a:t>
            </a:r>
            <a:r>
              <a:rPr lang="ar-IQ" dirty="0"/>
              <a:t>ابواغ </a:t>
            </a:r>
            <a:r>
              <a:rPr lang="ar-IQ" dirty="0" err="1"/>
              <a:t>كونيدية</a:t>
            </a:r>
            <a:r>
              <a:rPr lang="ar-IQ" dirty="0"/>
              <a:t> او </a:t>
            </a:r>
            <a:r>
              <a:rPr lang="ar-IQ" dirty="0" err="1"/>
              <a:t>كلاميدية</a:t>
            </a:r>
            <a:r>
              <a:rPr lang="ar-IQ" dirty="0"/>
              <a:t> </a:t>
            </a:r>
            <a:endParaRPr lang="ar-IQ" dirty="0" smtClean="0"/>
          </a:p>
          <a:p>
            <a:r>
              <a:rPr lang="ar-IQ" dirty="0" smtClean="0"/>
              <a:t>تضم هذه الرتبة العوائل الاتية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accent2"/>
                </a:solidFill>
              </a:rPr>
              <a:t>F1 : </a:t>
            </a:r>
            <a:r>
              <a:rPr lang="en-US" sz="4000" dirty="0" err="1" smtClean="0">
                <a:solidFill>
                  <a:schemeClr val="accent2"/>
                </a:solidFill>
              </a:rPr>
              <a:t>Pezizaceae</a:t>
            </a:r>
            <a:endParaRPr lang="en-US" sz="4000" dirty="0" smtClean="0">
              <a:solidFill>
                <a:schemeClr val="accent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ar-IQ" dirty="0"/>
              <a:t>الاجسام </a:t>
            </a:r>
            <a:r>
              <a:rPr lang="ar-IQ" dirty="0" err="1" smtClean="0"/>
              <a:t>الثمرية</a:t>
            </a:r>
            <a:r>
              <a:rPr lang="ar-IQ" dirty="0" smtClean="0"/>
              <a:t> كأسية او عدسية الشكل معنقة </a:t>
            </a:r>
            <a:r>
              <a:rPr lang="ar-IQ" dirty="0"/>
              <a:t>او جالسة </a:t>
            </a:r>
            <a:r>
              <a:rPr lang="ar-IQ" dirty="0" smtClean="0"/>
              <a:t>والوانها مختلفة ملمسها قطيفي واحيانا شوكي </a:t>
            </a:r>
          </a:p>
          <a:p>
            <a:pPr algn="r">
              <a:buFont typeface="Courier New" panose="02070309020205020404" pitchFamily="49" charset="0"/>
              <a:buChar char="o"/>
            </a:pPr>
            <a:r>
              <a:rPr lang="ar-IQ" dirty="0" smtClean="0"/>
              <a:t>الاكياس اسطوانية الشكل والابواغ كروية </a:t>
            </a:r>
            <a:r>
              <a:rPr lang="ar-IQ" dirty="0" err="1" smtClean="0"/>
              <a:t>اومغزلية</a:t>
            </a:r>
            <a:r>
              <a:rPr lang="ar-IQ" dirty="0" smtClean="0"/>
              <a:t> الشكل </a:t>
            </a:r>
          </a:p>
          <a:p>
            <a:pPr algn="r">
              <a:buFont typeface="Courier New" panose="02070309020205020404" pitchFamily="49" charset="0"/>
              <a:buChar char="o"/>
            </a:pPr>
            <a:r>
              <a:rPr lang="ar-IQ" dirty="0" smtClean="0"/>
              <a:t>اهم الفطريات التابعة لها فطر </a:t>
            </a:r>
            <a:r>
              <a:rPr lang="en-US" sz="4400" i="1" dirty="0" err="1" smtClean="0">
                <a:solidFill>
                  <a:schemeClr val="accent2"/>
                </a:solidFill>
              </a:rPr>
              <a:t>Peziza</a:t>
            </a:r>
            <a:endParaRPr lang="en-US" sz="4400" i="1" dirty="0" smtClean="0">
              <a:solidFill>
                <a:schemeClr val="accent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ar-IQ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5730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r"/>
            <a:r>
              <a:rPr lang="ar-IQ" dirty="0" smtClean="0"/>
              <a:t>يتميز الفطر بالاتي :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ar-IQ" sz="3600" dirty="0" smtClean="0"/>
              <a:t>الغزل الفطري كثير التفرع </a:t>
            </a:r>
          </a:p>
          <a:p>
            <a:pPr marL="514350" indent="-514350">
              <a:buFont typeface="+mj-lt"/>
              <a:buAutoNum type="arabicParenR"/>
            </a:pPr>
            <a:r>
              <a:rPr lang="ar-IQ" sz="3600" dirty="0"/>
              <a:t>خلاياه وحيدة </a:t>
            </a:r>
            <a:r>
              <a:rPr lang="ar-IQ" sz="3600" dirty="0" smtClean="0"/>
              <a:t>النواة والاكياس مرتبة بصورة متوازية </a:t>
            </a:r>
          </a:p>
          <a:p>
            <a:pPr marL="514350" indent="-514350">
              <a:buFont typeface="+mj-lt"/>
              <a:buAutoNum type="arabicParenR"/>
            </a:pPr>
            <a:r>
              <a:rPr lang="ar-IQ" sz="3600" dirty="0" smtClean="0"/>
              <a:t>يحوي الكيس ثمان ابواغ </a:t>
            </a:r>
            <a:r>
              <a:rPr lang="ar-IQ" sz="3600" dirty="0" err="1" smtClean="0"/>
              <a:t>كيسية</a:t>
            </a:r>
            <a:r>
              <a:rPr lang="ar-IQ" sz="3600" dirty="0" smtClean="0"/>
              <a:t> تنتظم في </a:t>
            </a:r>
            <a:r>
              <a:rPr lang="ar-IQ" sz="3600" dirty="0"/>
              <a:t>صف </a:t>
            </a:r>
            <a:r>
              <a:rPr lang="ar-IQ" sz="3600" dirty="0" smtClean="0"/>
              <a:t>واحد</a:t>
            </a:r>
            <a:r>
              <a:rPr lang="en-US" sz="3600" dirty="0" err="1" smtClean="0"/>
              <a:t>Uniceriate</a:t>
            </a: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rabicParenR"/>
            </a:pPr>
            <a:r>
              <a:rPr lang="ar-IQ" sz="3600" dirty="0"/>
              <a:t>يتكاثر </a:t>
            </a:r>
            <a:r>
              <a:rPr lang="ar-IQ" sz="3600" dirty="0" err="1"/>
              <a:t>لاجنسيا</a:t>
            </a:r>
            <a:r>
              <a:rPr lang="ar-IQ" sz="3600" dirty="0"/>
              <a:t> </a:t>
            </a:r>
            <a:r>
              <a:rPr lang="ar-IQ" sz="3600" dirty="0" smtClean="0"/>
              <a:t>بتكوين </a:t>
            </a:r>
            <a:r>
              <a:rPr lang="ar-IQ" sz="3600" dirty="0"/>
              <a:t>ابواغ </a:t>
            </a:r>
            <a:r>
              <a:rPr lang="ar-IQ" sz="3600" dirty="0" err="1"/>
              <a:t>كونيدية</a:t>
            </a:r>
            <a:r>
              <a:rPr lang="ar-IQ" sz="3600" dirty="0"/>
              <a:t> </a:t>
            </a:r>
            <a:r>
              <a:rPr lang="ar-IQ" sz="3600" dirty="0" err="1"/>
              <a:t>وكلاميدية</a:t>
            </a:r>
            <a:r>
              <a:rPr lang="ar-IQ" sz="3600" dirty="0"/>
              <a:t> </a:t>
            </a:r>
            <a:endParaRPr lang="ar-IQ" sz="3600" dirty="0" smtClean="0"/>
          </a:p>
          <a:p>
            <a:pPr marL="514350" indent="-514350">
              <a:buFont typeface="+mj-lt"/>
              <a:buAutoNum type="arabicParenR"/>
            </a:pPr>
            <a:r>
              <a:rPr lang="ar-IQ" sz="3600" dirty="0"/>
              <a:t>يتكاثر جنسيا بتكوين اجسام </a:t>
            </a:r>
            <a:r>
              <a:rPr lang="ar-IQ" sz="3600" dirty="0" err="1" smtClean="0"/>
              <a:t>ثمرية</a:t>
            </a:r>
            <a:r>
              <a:rPr lang="ar-IQ" sz="3600" dirty="0"/>
              <a:t> </a:t>
            </a:r>
            <a:r>
              <a:rPr lang="ar-IQ" sz="3600" dirty="0" smtClean="0"/>
              <a:t>باندماج نواتين لخليتين خضريتين </a:t>
            </a:r>
            <a:r>
              <a:rPr lang="en-US" sz="3600" dirty="0" smtClean="0"/>
              <a:t>Autogamy</a:t>
            </a:r>
            <a:r>
              <a:rPr lang="ar-IQ" sz="3600" dirty="0" smtClean="0"/>
              <a:t> او اقتران بذيري </a:t>
            </a:r>
            <a:r>
              <a:rPr lang="en-US" sz="3600" dirty="0" err="1" smtClean="0"/>
              <a:t>Somatogamy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46769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l"/>
            <a:r>
              <a:rPr lang="en-US" i="1" dirty="0" err="1" smtClean="0">
                <a:solidFill>
                  <a:schemeClr val="accent4"/>
                </a:solidFill>
              </a:rPr>
              <a:t>Peziza</a:t>
            </a:r>
            <a:endParaRPr lang="ar-SA" i="1" dirty="0">
              <a:solidFill>
                <a:schemeClr val="accent4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3" t="14731" r="13893"/>
          <a:stretch/>
        </p:blipFill>
        <p:spPr>
          <a:xfrm>
            <a:off x="76200" y="1447800"/>
            <a:ext cx="3714750" cy="4800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9" b="25639"/>
          <a:stretch/>
        </p:blipFill>
        <p:spPr bwMode="auto">
          <a:xfrm>
            <a:off x="3657600" y="0"/>
            <a:ext cx="5562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61310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560</Words>
  <Application>Microsoft Office PowerPoint</Application>
  <PresentationFormat>عرض على الشاشة (3:4)‏</PresentationFormat>
  <Paragraphs>75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نسق Office</vt:lpstr>
      <vt:lpstr>المحاضرة الخامسة </vt:lpstr>
      <vt:lpstr>Class : Discomycets</vt:lpstr>
      <vt:lpstr>عرض تقديمي في PowerPoint</vt:lpstr>
      <vt:lpstr>عرض تقديمي في PowerPoint</vt:lpstr>
      <vt:lpstr>عرض تقديمي في PowerPoint</vt:lpstr>
      <vt:lpstr>1- الفطريات القرصية ذات الغطاء </vt:lpstr>
      <vt:lpstr>عرض تقديمي في PowerPoint</vt:lpstr>
      <vt:lpstr>يتميز الفطر بالاتي : </vt:lpstr>
      <vt:lpstr>Peziza</vt:lpstr>
      <vt:lpstr>عرض تقديمي في PowerPoint</vt:lpstr>
      <vt:lpstr>F2 : Ascobolaceae</vt:lpstr>
      <vt:lpstr>عرض تقديمي في PowerPoint</vt:lpstr>
      <vt:lpstr>عرض تقديمي في PowerPoint</vt:lpstr>
      <vt:lpstr>F3: Morchellaceae</vt:lpstr>
      <vt:lpstr>عرض تقديمي في PowerPoint</vt:lpstr>
      <vt:lpstr>F4: Tuberaceae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الخامسة </dc:title>
  <dc:creator>sara</dc:creator>
  <cp:lastModifiedBy>sara</cp:lastModifiedBy>
  <cp:revision>1</cp:revision>
  <dcterms:created xsi:type="dcterms:W3CDTF">2020-08-10T15:28:32Z</dcterms:created>
  <dcterms:modified xsi:type="dcterms:W3CDTF">2020-08-10T15:30:43Z</dcterms:modified>
</cp:coreProperties>
</file>